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4F17-4AC6-475B-85DA-2DCFB70AF9A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E58A-A060-4076-934A-087A8AC99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21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4F17-4AC6-475B-85DA-2DCFB70AF9A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E58A-A060-4076-934A-087A8AC99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9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4F17-4AC6-475B-85DA-2DCFB70AF9A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E58A-A060-4076-934A-087A8AC99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46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4F17-4AC6-475B-85DA-2DCFB70AF9A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E58A-A060-4076-934A-087A8AC99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6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4F17-4AC6-475B-85DA-2DCFB70AF9A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E58A-A060-4076-934A-087A8AC99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3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4F17-4AC6-475B-85DA-2DCFB70AF9A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E58A-A060-4076-934A-087A8AC99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9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4F17-4AC6-475B-85DA-2DCFB70AF9A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E58A-A060-4076-934A-087A8AC99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77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4F17-4AC6-475B-85DA-2DCFB70AF9A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E58A-A060-4076-934A-087A8AC99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19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4F17-4AC6-475B-85DA-2DCFB70AF9A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E58A-A060-4076-934A-087A8AC99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71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4F17-4AC6-475B-85DA-2DCFB70AF9A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E58A-A060-4076-934A-087A8AC99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93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4F17-4AC6-475B-85DA-2DCFB70AF9A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E58A-A060-4076-934A-087A8AC99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1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E4F17-4AC6-475B-85DA-2DCFB70AF9A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0E58A-A060-4076-934A-087A8AC99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8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5.gif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Ca%20nhac\Thuhien\AAAHoa%20cau%20vuon%20trau%20-%20Thu%20hien.mp3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2051" name="Picture 3" descr="a7ef13e6488ebda4182295e359de7186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F6A8ED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2" name="Picture 4" descr="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960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AutoShape 5"/>
          <p:cNvSpPr>
            <a:spLocks noChangeArrowheads="1"/>
          </p:cNvSpPr>
          <p:nvPr/>
        </p:nvSpPr>
        <p:spPr bwMode="auto">
          <a:xfrm>
            <a:off x="365125" y="914400"/>
            <a:ext cx="823913" cy="731838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5238" name="AutoShape 6"/>
          <p:cNvSpPr>
            <a:spLocks noChangeArrowheads="1"/>
          </p:cNvSpPr>
          <p:nvPr/>
        </p:nvSpPr>
        <p:spPr bwMode="auto">
          <a:xfrm>
            <a:off x="365125" y="3108325"/>
            <a:ext cx="441325" cy="519113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9" name="AutoShape 7"/>
          <p:cNvSpPr>
            <a:spLocks noChangeArrowheads="1"/>
          </p:cNvSpPr>
          <p:nvPr/>
        </p:nvSpPr>
        <p:spPr bwMode="auto">
          <a:xfrm>
            <a:off x="2695575" y="11113"/>
            <a:ext cx="549275" cy="823912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0" name="AutoShape 8"/>
          <p:cNvSpPr>
            <a:spLocks noChangeArrowheads="1"/>
          </p:cNvSpPr>
          <p:nvPr/>
        </p:nvSpPr>
        <p:spPr bwMode="auto">
          <a:xfrm>
            <a:off x="4389438" y="0"/>
            <a:ext cx="439737" cy="517525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1" name="AutoShape 9"/>
          <p:cNvSpPr>
            <a:spLocks noChangeArrowheads="1"/>
          </p:cNvSpPr>
          <p:nvPr/>
        </p:nvSpPr>
        <p:spPr bwMode="auto">
          <a:xfrm>
            <a:off x="5578475" y="457200"/>
            <a:ext cx="482600" cy="4699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5242" name="AutoShape 10"/>
          <p:cNvSpPr>
            <a:spLocks noChangeArrowheads="1"/>
          </p:cNvSpPr>
          <p:nvPr/>
        </p:nvSpPr>
        <p:spPr bwMode="auto">
          <a:xfrm>
            <a:off x="6765925" y="274638"/>
            <a:ext cx="441325" cy="479425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3" name="AutoShape 11"/>
          <p:cNvSpPr>
            <a:spLocks noChangeArrowheads="1"/>
          </p:cNvSpPr>
          <p:nvPr/>
        </p:nvSpPr>
        <p:spPr bwMode="auto">
          <a:xfrm>
            <a:off x="8412163" y="990600"/>
            <a:ext cx="731837" cy="822325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5244" name="AutoShape 12"/>
          <p:cNvSpPr>
            <a:spLocks noChangeArrowheads="1"/>
          </p:cNvSpPr>
          <p:nvPr/>
        </p:nvSpPr>
        <p:spPr bwMode="auto">
          <a:xfrm>
            <a:off x="457200" y="5211763"/>
            <a:ext cx="463550" cy="5286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5245" name="AutoShape 13"/>
          <p:cNvSpPr>
            <a:spLocks noChangeArrowheads="1"/>
          </p:cNvSpPr>
          <p:nvPr/>
        </p:nvSpPr>
        <p:spPr bwMode="auto">
          <a:xfrm>
            <a:off x="8305800" y="4343400"/>
            <a:ext cx="593725" cy="6477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6" name="AutoShape 14"/>
          <p:cNvSpPr>
            <a:spLocks noChangeArrowheads="1"/>
          </p:cNvSpPr>
          <p:nvPr/>
        </p:nvSpPr>
        <p:spPr bwMode="auto">
          <a:xfrm>
            <a:off x="7772400" y="6388100"/>
            <a:ext cx="484188" cy="4699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5247" name="AutoShape 15"/>
          <p:cNvSpPr>
            <a:spLocks noChangeArrowheads="1"/>
          </p:cNvSpPr>
          <p:nvPr/>
        </p:nvSpPr>
        <p:spPr bwMode="auto">
          <a:xfrm>
            <a:off x="8077200" y="5105400"/>
            <a:ext cx="639763" cy="639763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5248" name="AutoShape 16"/>
          <p:cNvSpPr>
            <a:spLocks noChangeArrowheads="1"/>
          </p:cNvSpPr>
          <p:nvPr/>
        </p:nvSpPr>
        <p:spPr bwMode="auto">
          <a:xfrm>
            <a:off x="6400800" y="5486400"/>
            <a:ext cx="547688" cy="822325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9" name="AutoShape 17"/>
          <p:cNvSpPr>
            <a:spLocks noChangeArrowheads="1"/>
          </p:cNvSpPr>
          <p:nvPr/>
        </p:nvSpPr>
        <p:spPr bwMode="auto">
          <a:xfrm>
            <a:off x="4648200" y="6378575"/>
            <a:ext cx="441325" cy="479425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0" name="AutoShape 18"/>
          <p:cNvSpPr>
            <a:spLocks noChangeArrowheads="1"/>
          </p:cNvSpPr>
          <p:nvPr/>
        </p:nvSpPr>
        <p:spPr bwMode="auto">
          <a:xfrm>
            <a:off x="2590800" y="5562600"/>
            <a:ext cx="1006475" cy="822325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1311275" y="1370806"/>
            <a:ext cx="6765925" cy="18295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858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LỚP 3A</a:t>
            </a:r>
          </a:p>
          <a:p>
            <a:pPr algn="ctr"/>
            <a:r>
              <a:rPr lang="en-US" sz="3200" kern="10" dirty="0" err="1" smtClean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Chính</a:t>
            </a:r>
            <a:r>
              <a:rPr lang="en-US" sz="3200" kern="10" dirty="0" smtClean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200" kern="10" dirty="0" err="1" smtClean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tả</a:t>
            </a:r>
            <a:endParaRPr lang="en-US" sz="3200" kern="10" dirty="0">
              <a:ln w="9525">
                <a:solidFill>
                  <a:srgbClr val="0033CC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2068" name="WordArt 20"/>
          <p:cNvSpPr>
            <a:spLocks noChangeArrowheads="1" noChangeShapeType="1" noTextEdit="1"/>
          </p:cNvSpPr>
          <p:nvPr/>
        </p:nvSpPr>
        <p:spPr bwMode="auto">
          <a:xfrm>
            <a:off x="1066800" y="5257800"/>
            <a:ext cx="70866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4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VIÊN: </a:t>
            </a:r>
            <a:r>
              <a:rPr lang="en-US" sz="24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Nguyễn</a:t>
            </a:r>
            <a:r>
              <a:rPr lang="en-US" sz="24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sz="24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Vân</a:t>
            </a:r>
            <a:endParaRPr lang="en-US" sz="2400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69" name="WordArt 21"/>
          <p:cNvSpPr>
            <a:spLocks noChangeArrowheads="1" noChangeShapeType="1" noTextEdit="1"/>
          </p:cNvSpPr>
          <p:nvPr/>
        </p:nvSpPr>
        <p:spPr bwMode="auto">
          <a:xfrm>
            <a:off x="2209800" y="228600"/>
            <a:ext cx="5048250" cy="10668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r>
              <a:rPr lang="vi-VN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vi-VN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r>
              <a:rPr lang="en-US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HƯỢNG VŨ</a:t>
            </a:r>
            <a:endParaRPr lang="en-US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70" name="WordArt 7"/>
          <p:cNvSpPr>
            <a:spLocks noChangeArrowheads="1" noChangeShapeType="1" noTextEdit="1"/>
          </p:cNvSpPr>
          <p:nvPr/>
        </p:nvSpPr>
        <p:spPr bwMode="auto">
          <a:xfrm>
            <a:off x="2117951" y="3656806"/>
            <a:ext cx="56610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 dirty="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BẬN</a:t>
            </a:r>
            <a:endParaRPr lang="en-US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1311275" y="228600"/>
            <a:ext cx="5637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endParaRPr lang="en-US" sz="1600" b="0">
              <a:latin typeface="Verdana" pitchFamily="34" charset="0"/>
            </a:endParaRPr>
          </a:p>
        </p:txBody>
      </p:sp>
      <p:pic>
        <p:nvPicPr>
          <p:cNvPr id="2072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76993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40386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383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5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5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5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5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5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5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5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5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8" grpId="0" animBg="1"/>
      <p:bldP spid="95239" grpId="0" animBg="1"/>
      <p:bldP spid="95240" grpId="0" animBg="1"/>
      <p:bldP spid="95242" grpId="0" animBg="1"/>
      <p:bldP spid="95245" grpId="0" animBg="1"/>
      <p:bldP spid="95248" grpId="0" animBg="1"/>
      <p:bldP spid="9524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8"/>
          <p:cNvGrpSpPr>
            <a:grpSpLocks/>
          </p:cNvGrpSpPr>
          <p:nvPr/>
        </p:nvGrpSpPr>
        <p:grpSpPr bwMode="auto">
          <a:xfrm>
            <a:off x="-304800" y="4114800"/>
            <a:ext cx="9912350" cy="2743200"/>
            <a:chOff x="0" y="1048"/>
            <a:chExt cx="5760" cy="3272"/>
          </a:xfrm>
        </p:grpSpPr>
        <p:pic>
          <p:nvPicPr>
            <p:cNvPr id="15371" name="Picture 9" descr="8184-003-02-102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048"/>
              <a:ext cx="3360" cy="3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2" name="Picture 10" descr="k00-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40"/>
              <a:ext cx="192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1" descr="k00-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936"/>
              <a:ext cx="1896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Picture 12" descr="k00-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3957"/>
              <a:ext cx="2688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5" name="Picture 13" descr="k00-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4019"/>
              <a:ext cx="2232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3" name="Picture 11" descr="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AutoShape 3"/>
          <p:cNvSpPr>
            <a:spLocks noChangeArrowheads="1"/>
          </p:cNvSpPr>
          <p:nvPr/>
        </p:nvSpPr>
        <p:spPr bwMode="auto">
          <a:xfrm>
            <a:off x="1143000" y="2438400"/>
            <a:ext cx="6934200" cy="1077913"/>
          </a:xfrm>
          <a:prstGeom prst="cloudCallout">
            <a:avLst>
              <a:gd name="adj1" fmla="val -50204"/>
              <a:gd name="adj2" fmla="val -78259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" rIns="9144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CC99"/>
              </a:buClr>
              <a:buFont typeface="Wingdings" pitchFamily="2" charset="2"/>
              <a:buNone/>
            </a:pPr>
            <a:r>
              <a:rPr lang="en-US" sz="4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 CHÍNH TẢ</a:t>
            </a:r>
          </a:p>
        </p:txBody>
      </p:sp>
      <p:pic>
        <p:nvPicPr>
          <p:cNvPr id="15365" name="Picture 9" descr="3_hoa_xo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160020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574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576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054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2057400" y="197584"/>
            <a:ext cx="4953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800" b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85800" y="121384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en-US" dirty="0" err="1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dirty="0" err="1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159154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804863"/>
            <a:ext cx="10134600" cy="7662863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2286000"/>
            <a:ext cx="891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sz="3600" u="sng" kern="0" dirty="0">
                <a:solidFill>
                  <a:srgbClr val="0000FF"/>
                </a:solidFill>
                <a:latin typeface="Times New Roman" pitchFamily="18" charset="0"/>
              </a:rPr>
              <a:t>Bài 2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</a:rPr>
              <a:t>: Điền vào chỗ trống </a:t>
            </a:r>
            <a:r>
              <a:rPr lang="en-US" sz="3600" kern="0" dirty="0">
                <a:solidFill>
                  <a:srgbClr val="FF0000"/>
                </a:solidFill>
                <a:latin typeface="Times New Roman" pitchFamily="18" charset="0"/>
              </a:rPr>
              <a:t>en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</a:rPr>
              <a:t> hay</a:t>
            </a:r>
            <a:r>
              <a:rPr lang="en-US" sz="3600" kern="0" dirty="0">
                <a:solidFill>
                  <a:srgbClr val="FF0000"/>
                </a:solidFill>
                <a:latin typeface="Times New Roman" pitchFamily="18" charset="0"/>
              </a:rPr>
              <a:t>oen 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sz="3600" b="0" kern="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389" name="Rectangle 5"/>
          <p:cNvSpPr>
            <a:spLocks noRot="1" noChangeArrowheads="1"/>
          </p:cNvSpPr>
          <p:nvPr/>
        </p:nvSpPr>
        <p:spPr bwMode="auto">
          <a:xfrm>
            <a:off x="457200" y="2667000"/>
            <a:ext cx="8458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 b="0">
                <a:solidFill>
                  <a:srgbClr val="0000FF"/>
                </a:solidFill>
                <a:latin typeface="Times New Roman" pitchFamily="18" charset="0"/>
              </a:rPr>
              <a:t>     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67000" y="3048000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ẹn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914400" y="3048000"/>
            <a:ext cx="281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</a:rPr>
              <a:t>Nhanh nh </a:t>
            </a:r>
            <a:r>
              <a:rPr lang="en-US" sz="3200" b="0" kern="0" dirty="0">
                <a:solidFill>
                  <a:srgbClr val="0000FF"/>
                </a:solidFill>
                <a:latin typeface="Times New Roman" pitchFamily="18" charset="0"/>
              </a:rPr>
              <a:t>….</a:t>
            </a:r>
            <a:endParaRPr lang="en-US" sz="3200" kern="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267200" y="3124200"/>
            <a:ext cx="396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</a:rPr>
              <a:t>Nh </a:t>
            </a:r>
            <a:r>
              <a:rPr lang="en-US" sz="3200" b="0" kern="0" dirty="0">
                <a:solidFill>
                  <a:srgbClr val="0000FF"/>
                </a:solidFill>
                <a:latin typeface="Times New Roman" pitchFamily="18" charset="0"/>
              </a:rPr>
              <a:t>…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</a:rPr>
              <a:t>  miệng cười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267200" y="4191000"/>
            <a:ext cx="213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</a:rPr>
              <a:t>h</a:t>
            </a:r>
            <a:r>
              <a:rPr lang="en-US" sz="3200" b="0" kern="0" dirty="0">
                <a:solidFill>
                  <a:srgbClr val="0000FF"/>
                </a:solidFill>
                <a:latin typeface="Times New Roman" pitchFamily="18" charset="0"/>
              </a:rPr>
              <a:t>….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</a:rPr>
              <a:t>nhát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914400" y="4191000"/>
            <a:ext cx="259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</a:rPr>
              <a:t>Sắt h </a:t>
            </a:r>
            <a:r>
              <a:rPr lang="en-US" sz="3200" b="0" kern="0" dirty="0">
                <a:solidFill>
                  <a:srgbClr val="0000FF"/>
                </a:solidFill>
                <a:latin typeface="Times New Roman" pitchFamily="18" charset="0"/>
              </a:rPr>
              <a:t>…. 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</a:rPr>
              <a:t>rỉ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800600" y="3071813"/>
            <a:ext cx="838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oẻn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828800" y="4171950"/>
            <a:ext cx="838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oen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495800" y="4186238"/>
            <a:ext cx="6858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èn</a:t>
            </a: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2057400" y="197584"/>
            <a:ext cx="4953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800" b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685800" y="121384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en-US" dirty="0" err="1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dirty="0" err="1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354248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1752600"/>
            <a:ext cx="891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sz="2800" u="sng" kern="0" dirty="0">
                <a:solidFill>
                  <a:srgbClr val="0000FF"/>
                </a:solidFill>
                <a:latin typeface="Times New Roman" pitchFamily="18" charset="0"/>
              </a:rPr>
              <a:t>Bài 3</a:t>
            </a:r>
            <a:r>
              <a:rPr lang="en-US" sz="2800" kern="0" dirty="0">
                <a:solidFill>
                  <a:srgbClr val="0000FF"/>
                </a:solidFill>
                <a:latin typeface="Times New Roman" pitchFamily="18" charset="0"/>
              </a:rPr>
              <a:t>: Tìm những tiếng có thể ghép với mỗi tiếng sau:</a:t>
            </a:r>
            <a:endParaRPr lang="en-US" sz="2800" b="0" kern="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7412" name="Rectangle 5"/>
          <p:cNvSpPr>
            <a:spLocks noRot="1" noChangeArrowheads="1"/>
          </p:cNvSpPr>
          <p:nvPr/>
        </p:nvSpPr>
        <p:spPr bwMode="auto">
          <a:xfrm>
            <a:off x="457200" y="2667000"/>
            <a:ext cx="8458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 b="0">
                <a:solidFill>
                  <a:srgbClr val="0000FF"/>
                </a:solidFill>
                <a:latin typeface="Times New Roman" pitchFamily="18" charset="0"/>
              </a:rPr>
              <a:t>     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33600" y="22860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28600" y="2362200"/>
            <a:ext cx="281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</a:rPr>
              <a:t>trung/ chung: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81000" y="3733800"/>
            <a:ext cx="1981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</a:rPr>
              <a:t>trai/chai: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04800" y="4572000"/>
            <a:ext cx="259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sz="2400" kern="0" dirty="0">
                <a:solidFill>
                  <a:srgbClr val="0000FF"/>
                </a:solidFill>
                <a:latin typeface="Times New Roman" pitchFamily="18" charset="0"/>
              </a:rPr>
              <a:t>trống/ chống: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971800" y="3352800"/>
            <a:ext cx="556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24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4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4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4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4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4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… 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133600" y="3348037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133600" y="3957637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chai: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133600" y="4567237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133600" y="5176837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133600" y="2814638"/>
            <a:ext cx="137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276600" y="2281237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24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4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276600" y="2814638"/>
            <a:ext cx="5638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24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… 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048000" y="3957638"/>
            <a:ext cx="5715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240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chai tay, chai lọ, chai sạn, …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352800" y="5181600"/>
            <a:ext cx="525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24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4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4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chèo</a:t>
            </a:r>
            <a:r>
              <a:rPr lang="en-US" sz="24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4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200400" y="4567237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24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4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4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4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4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4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2057400" y="152400"/>
            <a:ext cx="4953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800" b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685800" y="-1079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102926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4" name="AAAHoa cau vuon trau - Thu hie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457200" y="2209800"/>
            <a:ext cx="81534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000099"/>
                </a:solidFill>
                <a:latin typeface="Times New Roman" pitchFamily="18" charset="0"/>
              </a:rPr>
              <a:t>CHÚC CÁC EM CHĂM NGOAN HỌC GIỎI !</a:t>
            </a:r>
          </a:p>
          <a:p>
            <a:pPr>
              <a:spcBef>
                <a:spcPct val="50000"/>
              </a:spcBef>
            </a:pPr>
            <a:endParaRPr lang="en-US" sz="540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18436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624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434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7338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144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89491"/>
      </p:ext>
    </p:extLst>
  </p:cSld>
  <p:clrMapOvr>
    <a:masterClrMapping/>
  </p:clrMapOvr>
  <p:transition spd="slow">
    <p:circl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846" fill="hold"/>
                                        <p:tgtEl>
                                          <p:spTgt spid="1300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005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1066800" y="2438400"/>
            <a:ext cx="6781800" cy="1171575"/>
          </a:xfrm>
          <a:prstGeom prst="cloudCallout">
            <a:avLst>
              <a:gd name="adj1" fmla="val -50204"/>
              <a:gd name="adj2" fmla="val -78259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" rIns="9144">
            <a:spAutoFit/>
          </a:bodyPr>
          <a:lstStyle/>
          <a:p>
            <a:pPr algn="ctr"/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</a:p>
        </p:txBody>
      </p:sp>
      <p:pic>
        <p:nvPicPr>
          <p:cNvPr id="7172" name="Picture 6" descr="22 (2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00600"/>
            <a:ext cx="24749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22 (2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96050" y="4648200"/>
            <a:ext cx="2647950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9" descr="3_hoa_xo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756150"/>
            <a:ext cx="160020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2057400" y="76200"/>
            <a:ext cx="4953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800" b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0" y="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en-US" dirty="0" err="1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dirty="0" err="1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1354079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1"/>
          <p:cNvSpPr txBox="1">
            <a:spLocks noChangeArrowheads="1"/>
          </p:cNvSpPr>
          <p:nvPr/>
        </p:nvSpPr>
        <p:spPr bwMode="auto">
          <a:xfrm>
            <a:off x="2057400" y="76200"/>
            <a:ext cx="4953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800" b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2" descr="DSCN02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70175"/>
            <a:ext cx="3429000" cy="3429000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3" descr="DSCN02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67000"/>
            <a:ext cx="3657600" cy="3429000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85800" y="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en-US" dirty="0" err="1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dirty="0" err="1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381949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12"/>
          <p:cNvSpPr txBox="1">
            <a:spLocks noChangeArrowheads="1"/>
          </p:cNvSpPr>
          <p:nvPr/>
        </p:nvSpPr>
        <p:spPr bwMode="auto">
          <a:xfrm>
            <a:off x="457200" y="2286000"/>
            <a:ext cx="397351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/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3200" b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thù</a:t>
            </a:r>
            <a:endParaRPr lang="en-US" sz="3200" b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ru</a:t>
            </a:r>
            <a:endParaRPr lang="en-US" sz="3200" b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bú</a:t>
            </a:r>
            <a:endParaRPr lang="en-US" sz="3200" b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200" b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cười</a:t>
            </a:r>
            <a:endParaRPr lang="en-US" sz="3200" b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129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05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3000" y="2438400"/>
            <a:ext cx="3886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bận</a:t>
            </a:r>
            <a:endParaRPr lang="en-US" sz="28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endParaRPr lang="en-US" sz="28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28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chăng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28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                  Trinh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28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2057400" y="197584"/>
            <a:ext cx="4953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800" b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0" y="121384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en-US" dirty="0" err="1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dirty="0" err="1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93858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3"/>
          <p:cNvSpPr>
            <a:spLocks noChangeArrowheads="1"/>
          </p:cNvSpPr>
          <p:nvPr/>
        </p:nvSpPr>
        <p:spPr bwMode="auto">
          <a:xfrm>
            <a:off x="228600" y="3049587"/>
            <a:ext cx="6705600" cy="1827213"/>
          </a:xfrm>
          <a:prstGeom prst="cloudCallout">
            <a:avLst>
              <a:gd name="adj1" fmla="val 53662"/>
              <a:gd name="adj2" fmla="val -5347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" rIns="9144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CC99"/>
              </a:buClr>
              <a:buFont typeface="Wingdings" pitchFamily="2" charset="2"/>
              <a:buNone/>
            </a:pPr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H: Bài thơ viết theo thể thơ gì?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3200400" y="5145087"/>
            <a:ext cx="3962400" cy="64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- Thơ bốn chữ.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0" y="2133600"/>
            <a:ext cx="5181600" cy="9906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7" descr="0003-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9000" y="1778000"/>
            <a:ext cx="16002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4" descr="ctre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638800"/>
            <a:ext cx="1752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4" descr="ctre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638800"/>
            <a:ext cx="1752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4" descr="ctre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638800"/>
            <a:ext cx="1752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4" descr="ctre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638800"/>
            <a:ext cx="1752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4" descr="ctre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638800"/>
            <a:ext cx="1752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2057400" y="197584"/>
            <a:ext cx="4953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800" b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85800" y="121384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en-US" dirty="0" err="1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dirty="0" err="1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337243962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3"/>
          <p:cNvSpPr>
            <a:spLocks noChangeArrowheads="1"/>
          </p:cNvSpPr>
          <p:nvPr/>
        </p:nvSpPr>
        <p:spPr bwMode="auto">
          <a:xfrm>
            <a:off x="304800" y="2938462"/>
            <a:ext cx="6705600" cy="2014538"/>
          </a:xfrm>
          <a:prstGeom prst="cloudCallout">
            <a:avLst>
              <a:gd name="adj1" fmla="val 53662"/>
              <a:gd name="adj2" fmla="val -5347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" rIns="9144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CC99"/>
              </a:buClr>
              <a:buFont typeface="Wingdings" pitchFamily="2" charset="2"/>
              <a:buNone/>
            </a:pPr>
            <a:r>
              <a:rPr lang="en-US" sz="4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H: Những chữ nào cần  được viết hoa?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2057400" y="5145087"/>
            <a:ext cx="6215063" cy="64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- Các chữ đầu mỗi dòng thơ.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0" y="1905000"/>
            <a:ext cx="5181600" cy="9906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9" name="Picture 7" descr="0003-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9000" y="1778000"/>
            <a:ext cx="16002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4" descr="ctre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638800"/>
            <a:ext cx="1752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4" descr="ctre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638800"/>
            <a:ext cx="1752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4" descr="ctre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638800"/>
            <a:ext cx="1752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4" descr="ctre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638800"/>
            <a:ext cx="1752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4" descr="ctre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638800"/>
            <a:ext cx="1752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2057400" y="197584"/>
            <a:ext cx="4953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800" b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85800" y="121384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en-US" dirty="0" err="1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dirty="0" err="1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105278964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2362200" y="2667000"/>
            <a:ext cx="6629400" cy="2014538"/>
          </a:xfrm>
          <a:prstGeom prst="cloudCallout">
            <a:avLst>
              <a:gd name="adj1" fmla="val -59528"/>
              <a:gd name="adj2" fmla="val -29981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" rIns="9144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CC99"/>
              </a:buClr>
              <a:buFont typeface="Wingdings" pitchFamily="2" charset="2"/>
              <a:buNone/>
            </a:pPr>
            <a:r>
              <a:rPr lang="en-US" sz="4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H: Nên bắt đầu viết từ ô nào trong vở?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85800" y="5334000"/>
            <a:ext cx="6781800" cy="12001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6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Viết lùi vào 2 ô từ lề vở để bài thơ nằm vào khoảng giữa trang.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36286" y="1690914"/>
            <a:ext cx="5181600" cy="9906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0" descr="6311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340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 descr="0003-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12954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2057400" y="197584"/>
            <a:ext cx="4953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800" b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85800" y="121384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en-US" dirty="0" err="1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dirty="0" err="1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3072598758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1676400"/>
            <a:ext cx="5410200" cy="838200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-3352800" y="3048000"/>
            <a:ext cx="335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4800" b="0">
                <a:solidFill>
                  <a:srgbClr val="FF0000"/>
                </a:solidFill>
                <a:latin typeface="Times New Roman" pitchFamily="18" charset="0"/>
              </a:rPr>
              <a:t>hát ru</a:t>
            </a: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9372600" y="28956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4800" b="0">
                <a:solidFill>
                  <a:srgbClr val="FF0000"/>
                </a:solidFill>
                <a:latin typeface="Times New Roman" pitchFamily="18" charset="0"/>
              </a:rPr>
              <a:t>ánh sáng</a:t>
            </a: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-3810000" y="4191000"/>
            <a:ext cx="350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4800" b="0">
                <a:solidFill>
                  <a:srgbClr val="FF0000"/>
                </a:solidFill>
                <a:latin typeface="Times New Roman" pitchFamily="18" charset="0"/>
              </a:rPr>
              <a:t>rộn vui</a:t>
            </a:r>
          </a:p>
        </p:txBody>
      </p:sp>
      <p:sp>
        <p:nvSpPr>
          <p:cNvPr id="171015" name="Rectangle 7"/>
          <p:cNvSpPr>
            <a:spLocks noChangeArrowheads="1"/>
          </p:cNvSpPr>
          <p:nvPr/>
        </p:nvSpPr>
        <p:spPr bwMode="auto">
          <a:xfrm>
            <a:off x="9296400" y="4267200"/>
            <a:ext cx="3733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4800" b="0">
                <a:solidFill>
                  <a:srgbClr val="FF0000"/>
                </a:solidFill>
                <a:latin typeface="Times New Roman" pitchFamily="18" charset="0"/>
              </a:rPr>
              <a:t>đời chung</a:t>
            </a:r>
          </a:p>
        </p:txBody>
      </p:sp>
      <p:pic>
        <p:nvPicPr>
          <p:cNvPr id="13319" name="Picture 11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0" descr="Hoa 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81600"/>
            <a:ext cx="1828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0" descr="Hoa d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14950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2057400" y="197584"/>
            <a:ext cx="4953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800" b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85800" y="121384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en-US" dirty="0" err="1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dirty="0" err="1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3949916243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7 -4.10405E-6 L 0.43333 -4.1040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417 2.83237E-6 L -0.49583 0.0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00" y="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2.31214E-6 L 0.45833 2.3121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5.78035E-7 L -0.4901 5.78035E-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2" grpId="0"/>
      <p:bldP spid="171013" grpId="0"/>
      <p:bldP spid="171014" grpId="0"/>
      <p:bldP spid="1710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12"/>
          <p:cNvSpPr txBox="1">
            <a:spLocks noChangeArrowheads="1"/>
          </p:cNvSpPr>
          <p:nvPr/>
        </p:nvSpPr>
        <p:spPr bwMode="auto">
          <a:xfrm>
            <a:off x="609600" y="2286000"/>
            <a:ext cx="3505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/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3200" b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thù</a:t>
            </a:r>
            <a:endParaRPr lang="en-US" sz="3200" b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en-US" sz="3200" b="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bú</a:t>
            </a:r>
            <a:endParaRPr lang="en-US" sz="3200" b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200" b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cười</a:t>
            </a:r>
            <a:endParaRPr lang="en-US" sz="3200" b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b="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129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05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H:\01-23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13" y="5410200"/>
            <a:ext cx="12842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Freeform 6"/>
          <p:cNvSpPr>
            <a:spLocks/>
          </p:cNvSpPr>
          <p:nvPr/>
        </p:nvSpPr>
        <p:spPr bwMode="auto">
          <a:xfrm flipV="1">
            <a:off x="1905000" y="1676400"/>
            <a:ext cx="685800" cy="635000"/>
          </a:xfrm>
          <a:custGeom>
            <a:avLst/>
            <a:gdLst>
              <a:gd name="T0" fmla="*/ 2147483647 w 120"/>
              <a:gd name="T1" fmla="*/ 0 h 161"/>
              <a:gd name="T2" fmla="*/ 2147483647 w 120"/>
              <a:gd name="T3" fmla="*/ 2147483647 h 161"/>
              <a:gd name="T4" fmla="*/ 2147483647 w 120"/>
              <a:gd name="T5" fmla="*/ 2147483647 h 161"/>
              <a:gd name="T6" fmla="*/ 2147483647 w 120"/>
              <a:gd name="T7" fmla="*/ 2147483647 h 161"/>
              <a:gd name="T8" fmla="*/ 2147483647 w 120"/>
              <a:gd name="T9" fmla="*/ 2147483647 h 161"/>
              <a:gd name="T10" fmla="*/ 2147483647 w 120"/>
              <a:gd name="T11" fmla="*/ 2147483647 h 161"/>
              <a:gd name="T12" fmla="*/ 2147483647 w 120"/>
              <a:gd name="T13" fmla="*/ 2147483647 h 161"/>
              <a:gd name="T14" fmla="*/ 2147483647 w 120"/>
              <a:gd name="T15" fmla="*/ 2147483647 h 161"/>
              <a:gd name="T16" fmla="*/ 2147483647 w 120"/>
              <a:gd name="T17" fmla="*/ 2147483647 h 161"/>
              <a:gd name="T18" fmla="*/ 2147483647 w 120"/>
              <a:gd name="T19" fmla="*/ 2147483647 h 161"/>
              <a:gd name="T20" fmla="*/ 2147483647 w 120"/>
              <a:gd name="T21" fmla="*/ 2147483647 h 161"/>
              <a:gd name="T22" fmla="*/ 2147483647 w 120"/>
              <a:gd name="T23" fmla="*/ 2147483647 h 161"/>
              <a:gd name="T24" fmla="*/ 2147483647 w 120"/>
              <a:gd name="T25" fmla="*/ 2147483647 h 161"/>
              <a:gd name="T26" fmla="*/ 2147483647 w 120"/>
              <a:gd name="T27" fmla="*/ 2147483647 h 161"/>
              <a:gd name="T28" fmla="*/ 2147483647 w 120"/>
              <a:gd name="T29" fmla="*/ 2147483647 h 161"/>
              <a:gd name="T30" fmla="*/ 2147483647 w 120"/>
              <a:gd name="T31" fmla="*/ 2147483647 h 161"/>
              <a:gd name="T32" fmla="*/ 2147483647 w 120"/>
              <a:gd name="T33" fmla="*/ 2147483647 h 161"/>
              <a:gd name="T34" fmla="*/ 2147483647 w 120"/>
              <a:gd name="T35" fmla="*/ 2147483647 h 161"/>
              <a:gd name="T36" fmla="*/ 2147483647 w 120"/>
              <a:gd name="T37" fmla="*/ 2147483647 h 161"/>
              <a:gd name="T38" fmla="*/ 2147483647 w 120"/>
              <a:gd name="T39" fmla="*/ 2147483647 h 161"/>
              <a:gd name="T40" fmla="*/ 2147483647 w 120"/>
              <a:gd name="T41" fmla="*/ 2147483647 h 161"/>
              <a:gd name="T42" fmla="*/ 2147483647 w 120"/>
              <a:gd name="T43" fmla="*/ 2147483647 h 161"/>
              <a:gd name="T44" fmla="*/ 2147483647 w 120"/>
              <a:gd name="T45" fmla="*/ 2147483647 h 161"/>
              <a:gd name="T46" fmla="*/ 2147483647 w 120"/>
              <a:gd name="T47" fmla="*/ 2147483647 h 161"/>
              <a:gd name="T48" fmla="*/ 2147483647 w 120"/>
              <a:gd name="T49" fmla="*/ 2147483647 h 161"/>
              <a:gd name="T50" fmla="*/ 2147483647 w 120"/>
              <a:gd name="T51" fmla="*/ 2147483647 h 161"/>
              <a:gd name="T52" fmla="*/ 2147483647 w 120"/>
              <a:gd name="T53" fmla="*/ 2147483647 h 161"/>
              <a:gd name="T54" fmla="*/ 2147483647 w 120"/>
              <a:gd name="T55" fmla="*/ 2147483647 h 161"/>
              <a:gd name="T56" fmla="*/ 2147483647 w 120"/>
              <a:gd name="T57" fmla="*/ 2147483647 h 161"/>
              <a:gd name="T58" fmla="*/ 2147483647 w 120"/>
              <a:gd name="T59" fmla="*/ 2147483647 h 161"/>
              <a:gd name="T60" fmla="*/ 0 w 120"/>
              <a:gd name="T61" fmla="*/ 2147483647 h 161"/>
              <a:gd name="T62" fmla="*/ 2147483647 w 120"/>
              <a:gd name="T63" fmla="*/ 2147483647 h 161"/>
              <a:gd name="T64" fmla="*/ 2147483647 w 120"/>
              <a:gd name="T65" fmla="*/ 2147483647 h 161"/>
              <a:gd name="T66" fmla="*/ 2147483647 w 120"/>
              <a:gd name="T67" fmla="*/ 2147483647 h 161"/>
              <a:gd name="T68" fmla="*/ 2147483647 w 120"/>
              <a:gd name="T69" fmla="*/ 2147483647 h 161"/>
              <a:gd name="T70" fmla="*/ 2147483647 w 120"/>
              <a:gd name="T71" fmla="*/ 2147483647 h 161"/>
              <a:gd name="T72" fmla="*/ 2147483647 w 120"/>
              <a:gd name="T73" fmla="*/ 2147483647 h 161"/>
              <a:gd name="T74" fmla="*/ 2147483647 w 120"/>
              <a:gd name="T75" fmla="*/ 2147483647 h 161"/>
              <a:gd name="T76" fmla="*/ 2147483647 w 120"/>
              <a:gd name="T77" fmla="*/ 2147483647 h 161"/>
              <a:gd name="T78" fmla="*/ 2147483647 w 120"/>
              <a:gd name="T79" fmla="*/ 2147483647 h 161"/>
              <a:gd name="T80" fmla="*/ 2147483647 w 120"/>
              <a:gd name="T81" fmla="*/ 0 h 16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20"/>
              <a:gd name="T124" fmla="*/ 0 h 161"/>
              <a:gd name="T125" fmla="*/ 120 w 120"/>
              <a:gd name="T126" fmla="*/ 161 h 16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20" h="161">
                <a:moveTo>
                  <a:pt x="60" y="0"/>
                </a:moveTo>
                <a:lnTo>
                  <a:pt x="56" y="98"/>
                </a:lnTo>
                <a:lnTo>
                  <a:pt x="79" y="4"/>
                </a:lnTo>
                <a:lnTo>
                  <a:pt x="52" y="96"/>
                </a:lnTo>
                <a:lnTo>
                  <a:pt x="95" y="15"/>
                </a:lnTo>
                <a:lnTo>
                  <a:pt x="49" y="92"/>
                </a:lnTo>
                <a:lnTo>
                  <a:pt x="109" y="33"/>
                </a:lnTo>
                <a:lnTo>
                  <a:pt x="47" y="87"/>
                </a:lnTo>
                <a:lnTo>
                  <a:pt x="117" y="55"/>
                </a:lnTo>
                <a:lnTo>
                  <a:pt x="46" y="81"/>
                </a:lnTo>
                <a:lnTo>
                  <a:pt x="120" y="80"/>
                </a:lnTo>
                <a:lnTo>
                  <a:pt x="47" y="75"/>
                </a:lnTo>
                <a:lnTo>
                  <a:pt x="117" y="105"/>
                </a:lnTo>
                <a:lnTo>
                  <a:pt x="49" y="70"/>
                </a:lnTo>
                <a:lnTo>
                  <a:pt x="109" y="128"/>
                </a:lnTo>
                <a:lnTo>
                  <a:pt x="52" y="66"/>
                </a:lnTo>
                <a:lnTo>
                  <a:pt x="95" y="145"/>
                </a:lnTo>
                <a:lnTo>
                  <a:pt x="55" y="63"/>
                </a:lnTo>
                <a:lnTo>
                  <a:pt x="79" y="157"/>
                </a:lnTo>
                <a:lnTo>
                  <a:pt x="60" y="62"/>
                </a:lnTo>
                <a:lnTo>
                  <a:pt x="60" y="161"/>
                </a:lnTo>
                <a:lnTo>
                  <a:pt x="64" y="62"/>
                </a:lnTo>
                <a:lnTo>
                  <a:pt x="41" y="157"/>
                </a:lnTo>
                <a:lnTo>
                  <a:pt x="68" y="65"/>
                </a:lnTo>
                <a:lnTo>
                  <a:pt x="25" y="145"/>
                </a:lnTo>
                <a:lnTo>
                  <a:pt x="71" y="69"/>
                </a:lnTo>
                <a:lnTo>
                  <a:pt x="11" y="128"/>
                </a:lnTo>
                <a:lnTo>
                  <a:pt x="73" y="74"/>
                </a:lnTo>
                <a:lnTo>
                  <a:pt x="3" y="105"/>
                </a:lnTo>
                <a:lnTo>
                  <a:pt x="74" y="80"/>
                </a:lnTo>
                <a:lnTo>
                  <a:pt x="0" y="80"/>
                </a:lnTo>
                <a:lnTo>
                  <a:pt x="73" y="86"/>
                </a:lnTo>
                <a:lnTo>
                  <a:pt x="3" y="55"/>
                </a:lnTo>
                <a:lnTo>
                  <a:pt x="72" y="91"/>
                </a:lnTo>
                <a:lnTo>
                  <a:pt x="11" y="33"/>
                </a:lnTo>
                <a:lnTo>
                  <a:pt x="69" y="95"/>
                </a:lnTo>
                <a:lnTo>
                  <a:pt x="25" y="15"/>
                </a:lnTo>
                <a:lnTo>
                  <a:pt x="65" y="98"/>
                </a:lnTo>
                <a:lnTo>
                  <a:pt x="41" y="4"/>
                </a:lnTo>
                <a:lnTo>
                  <a:pt x="60" y="99"/>
                </a:lnTo>
                <a:lnTo>
                  <a:pt x="60" y="0"/>
                </a:lnTo>
                <a:close/>
              </a:path>
            </a:pathLst>
          </a:custGeom>
          <a:solidFill>
            <a:srgbClr val="FDF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4008" tIns="32004" rIns="64008" bIns="32004"/>
          <a:lstStyle/>
          <a:p>
            <a:endParaRPr lang="en-US"/>
          </a:p>
        </p:txBody>
      </p:sp>
      <p:sp>
        <p:nvSpPr>
          <p:cNvPr id="14344" name="Freeform 6"/>
          <p:cNvSpPr>
            <a:spLocks/>
          </p:cNvSpPr>
          <p:nvPr/>
        </p:nvSpPr>
        <p:spPr bwMode="auto">
          <a:xfrm flipV="1">
            <a:off x="7696200" y="2286000"/>
            <a:ext cx="428625" cy="635000"/>
          </a:xfrm>
          <a:custGeom>
            <a:avLst/>
            <a:gdLst>
              <a:gd name="T0" fmla="*/ 2147483647 w 120"/>
              <a:gd name="T1" fmla="*/ 0 h 161"/>
              <a:gd name="T2" fmla="*/ 2147483647 w 120"/>
              <a:gd name="T3" fmla="*/ 2147483647 h 161"/>
              <a:gd name="T4" fmla="*/ 2147483647 w 120"/>
              <a:gd name="T5" fmla="*/ 2147483647 h 161"/>
              <a:gd name="T6" fmla="*/ 2147483647 w 120"/>
              <a:gd name="T7" fmla="*/ 2147483647 h 161"/>
              <a:gd name="T8" fmla="*/ 2147483647 w 120"/>
              <a:gd name="T9" fmla="*/ 2147483647 h 161"/>
              <a:gd name="T10" fmla="*/ 2147483647 w 120"/>
              <a:gd name="T11" fmla="*/ 2147483647 h 161"/>
              <a:gd name="T12" fmla="*/ 2147483647 w 120"/>
              <a:gd name="T13" fmla="*/ 2147483647 h 161"/>
              <a:gd name="T14" fmla="*/ 2147483647 w 120"/>
              <a:gd name="T15" fmla="*/ 2147483647 h 161"/>
              <a:gd name="T16" fmla="*/ 2147483647 w 120"/>
              <a:gd name="T17" fmla="*/ 2147483647 h 161"/>
              <a:gd name="T18" fmla="*/ 2147483647 w 120"/>
              <a:gd name="T19" fmla="*/ 2147483647 h 161"/>
              <a:gd name="T20" fmla="*/ 2147483647 w 120"/>
              <a:gd name="T21" fmla="*/ 2147483647 h 161"/>
              <a:gd name="T22" fmla="*/ 2147483647 w 120"/>
              <a:gd name="T23" fmla="*/ 2147483647 h 161"/>
              <a:gd name="T24" fmla="*/ 2147483647 w 120"/>
              <a:gd name="T25" fmla="*/ 2147483647 h 161"/>
              <a:gd name="T26" fmla="*/ 2147483647 w 120"/>
              <a:gd name="T27" fmla="*/ 2147483647 h 161"/>
              <a:gd name="T28" fmla="*/ 2147483647 w 120"/>
              <a:gd name="T29" fmla="*/ 2147483647 h 161"/>
              <a:gd name="T30" fmla="*/ 2147483647 w 120"/>
              <a:gd name="T31" fmla="*/ 2147483647 h 161"/>
              <a:gd name="T32" fmla="*/ 2147483647 w 120"/>
              <a:gd name="T33" fmla="*/ 2147483647 h 161"/>
              <a:gd name="T34" fmla="*/ 2147483647 w 120"/>
              <a:gd name="T35" fmla="*/ 2147483647 h 161"/>
              <a:gd name="T36" fmla="*/ 2147483647 w 120"/>
              <a:gd name="T37" fmla="*/ 2147483647 h 161"/>
              <a:gd name="T38" fmla="*/ 2147483647 w 120"/>
              <a:gd name="T39" fmla="*/ 2147483647 h 161"/>
              <a:gd name="T40" fmla="*/ 2147483647 w 120"/>
              <a:gd name="T41" fmla="*/ 2147483647 h 161"/>
              <a:gd name="T42" fmla="*/ 2147483647 w 120"/>
              <a:gd name="T43" fmla="*/ 2147483647 h 161"/>
              <a:gd name="T44" fmla="*/ 2147483647 w 120"/>
              <a:gd name="T45" fmla="*/ 2147483647 h 161"/>
              <a:gd name="T46" fmla="*/ 2147483647 w 120"/>
              <a:gd name="T47" fmla="*/ 2147483647 h 161"/>
              <a:gd name="T48" fmla="*/ 2147483647 w 120"/>
              <a:gd name="T49" fmla="*/ 2147483647 h 161"/>
              <a:gd name="T50" fmla="*/ 2147483647 w 120"/>
              <a:gd name="T51" fmla="*/ 2147483647 h 161"/>
              <a:gd name="T52" fmla="*/ 2147483647 w 120"/>
              <a:gd name="T53" fmla="*/ 2147483647 h 161"/>
              <a:gd name="T54" fmla="*/ 2147483647 w 120"/>
              <a:gd name="T55" fmla="*/ 2147483647 h 161"/>
              <a:gd name="T56" fmla="*/ 2147483647 w 120"/>
              <a:gd name="T57" fmla="*/ 2147483647 h 161"/>
              <a:gd name="T58" fmla="*/ 2147483647 w 120"/>
              <a:gd name="T59" fmla="*/ 2147483647 h 161"/>
              <a:gd name="T60" fmla="*/ 0 w 120"/>
              <a:gd name="T61" fmla="*/ 2147483647 h 161"/>
              <a:gd name="T62" fmla="*/ 2147483647 w 120"/>
              <a:gd name="T63" fmla="*/ 2147483647 h 161"/>
              <a:gd name="T64" fmla="*/ 2147483647 w 120"/>
              <a:gd name="T65" fmla="*/ 2147483647 h 161"/>
              <a:gd name="T66" fmla="*/ 2147483647 w 120"/>
              <a:gd name="T67" fmla="*/ 2147483647 h 161"/>
              <a:gd name="T68" fmla="*/ 2147483647 w 120"/>
              <a:gd name="T69" fmla="*/ 2147483647 h 161"/>
              <a:gd name="T70" fmla="*/ 2147483647 w 120"/>
              <a:gd name="T71" fmla="*/ 2147483647 h 161"/>
              <a:gd name="T72" fmla="*/ 2147483647 w 120"/>
              <a:gd name="T73" fmla="*/ 2147483647 h 161"/>
              <a:gd name="T74" fmla="*/ 2147483647 w 120"/>
              <a:gd name="T75" fmla="*/ 2147483647 h 161"/>
              <a:gd name="T76" fmla="*/ 2147483647 w 120"/>
              <a:gd name="T77" fmla="*/ 2147483647 h 161"/>
              <a:gd name="T78" fmla="*/ 2147483647 w 120"/>
              <a:gd name="T79" fmla="*/ 2147483647 h 161"/>
              <a:gd name="T80" fmla="*/ 2147483647 w 120"/>
              <a:gd name="T81" fmla="*/ 0 h 16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20"/>
              <a:gd name="T124" fmla="*/ 0 h 161"/>
              <a:gd name="T125" fmla="*/ 120 w 120"/>
              <a:gd name="T126" fmla="*/ 161 h 16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20" h="161">
                <a:moveTo>
                  <a:pt x="60" y="0"/>
                </a:moveTo>
                <a:lnTo>
                  <a:pt x="56" y="98"/>
                </a:lnTo>
                <a:lnTo>
                  <a:pt x="79" y="4"/>
                </a:lnTo>
                <a:lnTo>
                  <a:pt x="52" y="96"/>
                </a:lnTo>
                <a:lnTo>
                  <a:pt x="95" y="15"/>
                </a:lnTo>
                <a:lnTo>
                  <a:pt x="49" y="92"/>
                </a:lnTo>
                <a:lnTo>
                  <a:pt x="109" y="33"/>
                </a:lnTo>
                <a:lnTo>
                  <a:pt x="47" y="87"/>
                </a:lnTo>
                <a:lnTo>
                  <a:pt x="117" y="55"/>
                </a:lnTo>
                <a:lnTo>
                  <a:pt x="46" y="81"/>
                </a:lnTo>
                <a:lnTo>
                  <a:pt x="120" y="80"/>
                </a:lnTo>
                <a:lnTo>
                  <a:pt x="47" y="75"/>
                </a:lnTo>
                <a:lnTo>
                  <a:pt x="117" y="105"/>
                </a:lnTo>
                <a:lnTo>
                  <a:pt x="49" y="70"/>
                </a:lnTo>
                <a:lnTo>
                  <a:pt x="109" y="128"/>
                </a:lnTo>
                <a:lnTo>
                  <a:pt x="52" y="66"/>
                </a:lnTo>
                <a:lnTo>
                  <a:pt x="95" y="145"/>
                </a:lnTo>
                <a:lnTo>
                  <a:pt x="55" y="63"/>
                </a:lnTo>
                <a:lnTo>
                  <a:pt x="79" y="157"/>
                </a:lnTo>
                <a:lnTo>
                  <a:pt x="60" y="62"/>
                </a:lnTo>
                <a:lnTo>
                  <a:pt x="60" y="161"/>
                </a:lnTo>
                <a:lnTo>
                  <a:pt x="64" y="62"/>
                </a:lnTo>
                <a:lnTo>
                  <a:pt x="41" y="157"/>
                </a:lnTo>
                <a:lnTo>
                  <a:pt x="68" y="65"/>
                </a:lnTo>
                <a:lnTo>
                  <a:pt x="25" y="145"/>
                </a:lnTo>
                <a:lnTo>
                  <a:pt x="71" y="69"/>
                </a:lnTo>
                <a:lnTo>
                  <a:pt x="11" y="128"/>
                </a:lnTo>
                <a:lnTo>
                  <a:pt x="73" y="74"/>
                </a:lnTo>
                <a:lnTo>
                  <a:pt x="3" y="105"/>
                </a:lnTo>
                <a:lnTo>
                  <a:pt x="74" y="80"/>
                </a:lnTo>
                <a:lnTo>
                  <a:pt x="0" y="80"/>
                </a:lnTo>
                <a:lnTo>
                  <a:pt x="73" y="86"/>
                </a:lnTo>
                <a:lnTo>
                  <a:pt x="3" y="55"/>
                </a:lnTo>
                <a:lnTo>
                  <a:pt x="72" y="91"/>
                </a:lnTo>
                <a:lnTo>
                  <a:pt x="11" y="33"/>
                </a:lnTo>
                <a:lnTo>
                  <a:pt x="69" y="95"/>
                </a:lnTo>
                <a:lnTo>
                  <a:pt x="25" y="15"/>
                </a:lnTo>
                <a:lnTo>
                  <a:pt x="65" y="98"/>
                </a:lnTo>
                <a:lnTo>
                  <a:pt x="41" y="4"/>
                </a:lnTo>
                <a:lnTo>
                  <a:pt x="60" y="99"/>
                </a:lnTo>
                <a:lnTo>
                  <a:pt x="60" y="0"/>
                </a:lnTo>
                <a:close/>
              </a:path>
            </a:pathLst>
          </a:custGeom>
          <a:solidFill>
            <a:srgbClr val="FDF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4008" tIns="32004" rIns="64008" bIns="32004"/>
          <a:lstStyle/>
          <a:p>
            <a:endParaRPr lang="en-US"/>
          </a:p>
        </p:txBody>
      </p:sp>
      <p:pic>
        <p:nvPicPr>
          <p:cNvPr id="14345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718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6764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2286000"/>
            <a:ext cx="3733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bận</a:t>
            </a:r>
            <a:endParaRPr lang="en-US" sz="32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3200" b="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endParaRPr lang="en-US" sz="3200" b="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32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chăng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32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b="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b="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            Trinh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32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57400" y="197584"/>
            <a:ext cx="4953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800" b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85800" y="121384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en-US" dirty="0" err="1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dirty="0" err="1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solidFill>
                  <a:srgbClr val="1A0597"/>
                </a:solidFill>
                <a:latin typeface="Times New Roman" pitchFamily="18" charset="0"/>
                <a:cs typeface="Times New Roman" pitchFamily="18" charset="0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127421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556</Words>
  <Application>Microsoft Office PowerPoint</Application>
  <PresentationFormat>On-screen Show (4:3)</PresentationFormat>
  <Paragraphs>123</Paragraphs>
  <Slides>13</Slides>
  <Notes>0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viết từ khó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nam phong</dc:creator>
  <cp:lastModifiedBy>nam phong</cp:lastModifiedBy>
  <cp:revision>1</cp:revision>
  <dcterms:created xsi:type="dcterms:W3CDTF">2017-10-16T18:09:50Z</dcterms:created>
  <dcterms:modified xsi:type="dcterms:W3CDTF">2017-10-16T18:10:51Z</dcterms:modified>
</cp:coreProperties>
</file>